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56" r:id="rId2"/>
    <p:sldId id="271" r:id="rId3"/>
    <p:sldId id="262" r:id="rId4"/>
    <p:sldId id="263" r:id="rId5"/>
    <p:sldId id="265" r:id="rId6"/>
    <p:sldId id="266" r:id="rId7"/>
    <p:sldId id="268" r:id="rId8"/>
    <p:sldId id="272" r:id="rId9"/>
    <p:sldId id="267" r:id="rId10"/>
    <p:sldId id="270" r:id="rId11"/>
    <p:sldId id="269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A90"/>
    <a:srgbClr val="91BACF"/>
    <a:srgbClr val="236673"/>
    <a:srgbClr val="62B1DB"/>
    <a:srgbClr val="F9DD29"/>
    <a:srgbClr val="C7362D"/>
    <a:srgbClr val="FD971D"/>
    <a:srgbClr val="A31F26"/>
    <a:srgbClr val="E8B03E"/>
    <a:srgbClr val="DC9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7F35C4-785B-4E8F-B967-73CDC8F2C47E}" type="datetimeFigureOut">
              <a:rPr lang="hr-HR" smtClean="0"/>
              <a:t>20.2.2023.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738CCF-E6C8-42FE-A8AF-DA9F41004FEB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37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35C4-785B-4E8F-B967-73CDC8F2C47E}" type="datetimeFigureOut">
              <a:rPr lang="hr-HR" smtClean="0"/>
              <a:t>20.2.2023.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CCF-E6C8-42FE-A8AF-DA9F41004F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320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35C4-785B-4E8F-B967-73CDC8F2C47E}" type="datetimeFigureOut">
              <a:rPr lang="hr-HR" smtClean="0"/>
              <a:t>20.2.2023.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CCF-E6C8-42FE-A8AF-DA9F41004F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4563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B922-6A14-4BA9-BA65-3B4BD9B84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058" y="1613039"/>
            <a:ext cx="5181600" cy="4351338"/>
          </a:xfrm>
        </p:spPr>
        <p:txBody>
          <a:bodyPr/>
          <a:lstStyle>
            <a:lvl1pPr>
              <a:defRPr>
                <a:solidFill>
                  <a:srgbClr val="005E6A"/>
                </a:solidFill>
              </a:defRPr>
            </a:lvl1pPr>
            <a:lvl2pPr>
              <a:defRPr>
                <a:solidFill>
                  <a:srgbClr val="005E6A"/>
                </a:solidFill>
              </a:defRPr>
            </a:lvl2pPr>
            <a:lvl3pPr>
              <a:defRPr>
                <a:solidFill>
                  <a:srgbClr val="005E6A"/>
                </a:solidFill>
              </a:defRPr>
            </a:lvl3pPr>
            <a:lvl4pPr>
              <a:defRPr>
                <a:solidFill>
                  <a:srgbClr val="005E6A"/>
                </a:solidFill>
              </a:defRPr>
            </a:lvl4pPr>
            <a:lvl5pPr>
              <a:defRPr>
                <a:solidFill>
                  <a:srgbClr val="005E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1054D-D827-441C-A41C-C6D81CE9D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5486" y="1609864"/>
            <a:ext cx="5181600" cy="4351338"/>
          </a:xfrm>
        </p:spPr>
        <p:txBody>
          <a:bodyPr/>
          <a:lstStyle>
            <a:lvl1pPr>
              <a:defRPr>
                <a:solidFill>
                  <a:srgbClr val="005E6A"/>
                </a:solidFill>
              </a:defRPr>
            </a:lvl1pPr>
            <a:lvl2pPr>
              <a:defRPr>
                <a:solidFill>
                  <a:srgbClr val="005E6A"/>
                </a:solidFill>
              </a:defRPr>
            </a:lvl2pPr>
            <a:lvl3pPr>
              <a:defRPr>
                <a:solidFill>
                  <a:srgbClr val="005E6A"/>
                </a:solidFill>
              </a:defRPr>
            </a:lvl3pPr>
            <a:lvl4pPr>
              <a:defRPr>
                <a:solidFill>
                  <a:srgbClr val="005E6A"/>
                </a:solidFill>
              </a:defRPr>
            </a:lvl4pPr>
            <a:lvl5pPr>
              <a:defRPr>
                <a:solidFill>
                  <a:srgbClr val="005E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64775F-413E-46CD-AFED-16288F6C6CD5}"/>
              </a:ext>
            </a:extLst>
          </p:cNvPr>
          <p:cNvSpPr/>
          <p:nvPr userDrawn="1"/>
        </p:nvSpPr>
        <p:spPr>
          <a:xfrm>
            <a:off x="0" y="6298250"/>
            <a:ext cx="12192000" cy="568295"/>
          </a:xfrm>
          <a:prstGeom prst="rect">
            <a:avLst/>
          </a:prstGeom>
          <a:solidFill>
            <a:srgbClr val="F9D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930ADA-BE8A-4F8C-9BED-29DB2E1EF69E}"/>
              </a:ext>
            </a:extLst>
          </p:cNvPr>
          <p:cNvSpPr/>
          <p:nvPr userDrawn="1"/>
        </p:nvSpPr>
        <p:spPr>
          <a:xfrm>
            <a:off x="0" y="1"/>
            <a:ext cx="12192000" cy="1333144"/>
          </a:xfrm>
          <a:prstGeom prst="rect">
            <a:avLst/>
          </a:prstGeom>
          <a:solidFill>
            <a:srgbClr val="F9D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6B90DB7-04E3-43D3-9352-1D52114D3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4348"/>
            <a:ext cx="10515600" cy="968019"/>
          </a:xfrm>
        </p:spPr>
        <p:txBody>
          <a:bodyPr/>
          <a:lstStyle>
            <a:lvl1pPr algn="ctr">
              <a:defRPr b="1">
                <a:solidFill>
                  <a:srgbClr val="23667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5E462F-8742-4831-A2E4-5EAFCAF62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125" y="266355"/>
            <a:ext cx="890808" cy="800436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F99BE116-C2A0-4814-B501-4210D0A0E5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67" b="2090"/>
          <a:stretch/>
        </p:blipFill>
        <p:spPr>
          <a:xfrm>
            <a:off x="4861056" y="6426034"/>
            <a:ext cx="2469885" cy="368141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E06E20D6-29FA-4D61-9B55-3E605FF0B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6" r="10016" b="19276"/>
          <a:stretch/>
        </p:blipFill>
        <p:spPr>
          <a:xfrm>
            <a:off x="11092953" y="248047"/>
            <a:ext cx="867388" cy="8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73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8E5A-D5D1-4AF8-8DF8-B258B082F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39" y="365125"/>
            <a:ext cx="5489961" cy="1325563"/>
          </a:xfrm>
        </p:spPr>
        <p:txBody>
          <a:bodyPr>
            <a:normAutofit/>
          </a:bodyPr>
          <a:lstStyle>
            <a:lvl1pPr>
              <a:defRPr sz="4400" b="1">
                <a:solidFill>
                  <a:srgbClr val="62B1D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B922-6A14-4BA9-BA65-3B4BD9B84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839" y="1825625"/>
            <a:ext cx="5489961" cy="4667250"/>
          </a:xfrm>
        </p:spPr>
        <p:txBody>
          <a:bodyPr/>
          <a:lstStyle>
            <a:lvl1pPr>
              <a:defRPr>
                <a:solidFill>
                  <a:srgbClr val="005E6A"/>
                </a:solidFill>
              </a:defRPr>
            </a:lvl1pPr>
            <a:lvl2pPr>
              <a:defRPr>
                <a:solidFill>
                  <a:srgbClr val="005E6A"/>
                </a:solidFill>
              </a:defRPr>
            </a:lvl2pPr>
            <a:lvl3pPr>
              <a:defRPr>
                <a:solidFill>
                  <a:srgbClr val="005E6A"/>
                </a:solidFill>
              </a:defRPr>
            </a:lvl3pPr>
            <a:lvl4pPr>
              <a:defRPr>
                <a:solidFill>
                  <a:srgbClr val="005E6A"/>
                </a:solidFill>
              </a:defRPr>
            </a:lvl4pPr>
            <a:lvl5pPr>
              <a:defRPr>
                <a:solidFill>
                  <a:srgbClr val="005E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EAA609-FC89-4024-A91E-34CF9B877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26724" y="0"/>
            <a:ext cx="5963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44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9F2B362-44CC-4A10-A1CB-8EB27FCAF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99308"/>
            <a:ext cx="5489961" cy="1325563"/>
          </a:xfrm>
        </p:spPr>
        <p:txBody>
          <a:bodyPr>
            <a:normAutofit/>
          </a:bodyPr>
          <a:lstStyle>
            <a:lvl1pPr>
              <a:defRPr sz="4400" b="1">
                <a:solidFill>
                  <a:srgbClr val="62B1D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4EB2D8-8A76-4C70-ADE6-DB8FF5593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59808"/>
            <a:ext cx="5489961" cy="4667250"/>
          </a:xfrm>
        </p:spPr>
        <p:txBody>
          <a:bodyPr/>
          <a:lstStyle>
            <a:lvl1pPr>
              <a:defRPr>
                <a:solidFill>
                  <a:srgbClr val="005E6A"/>
                </a:solidFill>
              </a:defRPr>
            </a:lvl1pPr>
            <a:lvl2pPr>
              <a:defRPr>
                <a:solidFill>
                  <a:srgbClr val="005E6A"/>
                </a:solidFill>
              </a:defRPr>
            </a:lvl2pPr>
            <a:lvl3pPr>
              <a:defRPr>
                <a:solidFill>
                  <a:srgbClr val="005E6A"/>
                </a:solidFill>
              </a:defRPr>
            </a:lvl3pPr>
            <a:lvl4pPr>
              <a:defRPr>
                <a:solidFill>
                  <a:srgbClr val="005E6A"/>
                </a:solidFill>
              </a:defRPr>
            </a:lvl4pPr>
            <a:lvl5pPr>
              <a:defRPr>
                <a:solidFill>
                  <a:srgbClr val="005E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83C65-1D81-4079-A535-F7D5D82A1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5" y="0"/>
            <a:ext cx="5963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4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35C4-785B-4E8F-B967-73CDC8F2C47E}" type="datetimeFigureOut">
              <a:rPr lang="hr-HR" smtClean="0"/>
              <a:t>20.2.2023.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CCF-E6C8-42FE-A8AF-DA9F41004F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013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35C4-785B-4E8F-B967-73CDC8F2C47E}" type="datetimeFigureOut">
              <a:rPr lang="hr-HR" smtClean="0"/>
              <a:t>20.2.2023.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CCF-E6C8-42FE-A8AF-DA9F41004FEB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86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35C4-785B-4E8F-B967-73CDC8F2C47E}" type="datetimeFigureOut">
              <a:rPr lang="hr-HR" smtClean="0"/>
              <a:t>20.2.2023.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CCF-E6C8-42FE-A8AF-DA9F41004F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014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35C4-785B-4E8F-B967-73CDC8F2C47E}" type="datetimeFigureOut">
              <a:rPr lang="hr-HR" smtClean="0"/>
              <a:t>20.2.2023.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CCF-E6C8-42FE-A8AF-DA9F41004F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777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35C4-785B-4E8F-B967-73CDC8F2C47E}" type="datetimeFigureOut">
              <a:rPr lang="hr-HR" smtClean="0"/>
              <a:t>20.2.2023.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CCF-E6C8-42FE-A8AF-DA9F41004F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133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35C4-785B-4E8F-B967-73CDC8F2C47E}" type="datetimeFigureOut">
              <a:rPr lang="hr-HR" smtClean="0"/>
              <a:t>20.2.2023.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CCF-E6C8-42FE-A8AF-DA9F41004F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485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35C4-785B-4E8F-B967-73CDC8F2C47E}" type="datetimeFigureOut">
              <a:rPr lang="hr-HR" smtClean="0"/>
              <a:t>20.2.2023.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CCF-E6C8-42FE-A8AF-DA9F41004F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3433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35C4-785B-4E8F-B967-73CDC8F2C47E}" type="datetimeFigureOut">
              <a:rPr lang="hr-HR" smtClean="0"/>
              <a:t>20.2.2023.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CCF-E6C8-42FE-A8AF-DA9F41004F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6667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D7F35C4-785B-4E8F-B967-73CDC8F2C47E}" type="datetimeFigureOut">
              <a:rPr lang="hr-HR" smtClean="0"/>
              <a:t>20.2.2023.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E738CCF-E6C8-42FE-A8AF-DA9F41004F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894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52" r:id="rId12"/>
    <p:sldLayoutId id="2147483656" r:id="rId13"/>
    <p:sldLayoutId id="214748365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widgets.com/play/__2cL2Dw-iQAFy90tkgAAA/WD383WE/izlazna-kartica?teacher_id=4835109065195520" TargetMode="External"/><Relationship Id="rId2" Type="http://schemas.openxmlformats.org/officeDocument/2006/relationships/hyperlink" Target="https://create.kahoot.it/share/kornjacina-grafika/f987912e-244e-4f1e-b13c-dc484af8bbfa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nformatika.h5p.com/content/1291851709586395857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EC88B-6EA3-40F9-85F1-466062562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813" y="2883330"/>
            <a:ext cx="9144000" cy="907988"/>
          </a:xfrm>
        </p:spPr>
        <p:txBody>
          <a:bodyPr>
            <a:normAutofit fontScale="90000"/>
          </a:bodyPr>
          <a:lstStyle/>
          <a:p>
            <a:r>
              <a:rPr lang="hr-HR" dirty="0"/>
              <a:t>Kornjačina grafika </a:t>
            </a:r>
          </a:p>
        </p:txBody>
      </p:sp>
    </p:spTree>
    <p:extLst>
      <p:ext uri="{BB962C8B-B14F-4D97-AF65-F5344CB8AC3E}">
        <p14:creationId xmlns:p14="http://schemas.microsoft.com/office/powerpoint/2010/main" val="668257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8240" y="1180407"/>
            <a:ext cx="9875520" cy="4497185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Vježba – NL</a:t>
            </a:r>
            <a:br>
              <a:rPr lang="hr-HR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hr-HR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1. Niz od 5 šesterokuta</a:t>
            </a:r>
            <a:br>
              <a:rPr lang="hr-HR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2. Rotirani šesterokut</a:t>
            </a:r>
            <a:br>
              <a:rPr lang="hr-HR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3. Igra s kornjačom</a:t>
            </a:r>
            <a:br>
              <a:rPr lang="hr-HR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4. Ugniježđena petlja</a:t>
            </a:r>
            <a:br>
              <a:rPr lang="hr-HR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5. Kvadrati u kvadratu</a:t>
            </a:r>
            <a:br>
              <a:rPr lang="hr-HR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80655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87E7EFA-9E2E-4D57-8B1D-4F3C78BB0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9109" y="1118357"/>
            <a:ext cx="8769096" cy="1363806"/>
          </a:xfrm>
        </p:spPr>
        <p:txBody>
          <a:bodyPr/>
          <a:lstStyle/>
          <a:p>
            <a:r>
              <a:rPr lang="hr-HR" dirty="0"/>
              <a:t>Ponavljanje</a:t>
            </a:r>
          </a:p>
        </p:txBody>
      </p:sp>
      <p:sp>
        <p:nvSpPr>
          <p:cNvPr id="4" name="Rezervirano mjesto teksta 2">
            <a:extLst>
              <a:ext uri="{FF2B5EF4-FFF2-40B4-BE49-F238E27FC236}">
                <a16:creationId xmlns:a16="http://schemas.microsoft.com/office/drawing/2014/main" id="{24951922-6D40-4FF0-84C1-CEC5CE8E9537}"/>
              </a:ext>
            </a:extLst>
          </p:cNvPr>
          <p:cNvSpPr txBox="1">
            <a:spLocks/>
          </p:cNvSpPr>
          <p:nvPr/>
        </p:nvSpPr>
        <p:spPr>
          <a:xfrm>
            <a:off x="1826818" y="3429000"/>
            <a:ext cx="8769096" cy="13638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dirty="0" err="1">
                <a:hlinkClick r:id="rId2"/>
              </a:rPr>
              <a:t>Kahoot</a:t>
            </a:r>
            <a:r>
              <a:rPr lang="hr-HR" sz="3600" dirty="0">
                <a:hlinkClick r:id="rId2"/>
              </a:rPr>
              <a:t> – kviz</a:t>
            </a:r>
            <a:r>
              <a:rPr lang="hr-HR" sz="3600" dirty="0"/>
              <a:t>,  </a:t>
            </a:r>
            <a:r>
              <a:rPr lang="hr-HR" sz="3600" dirty="0">
                <a:hlinkClick r:id="rId3"/>
              </a:rPr>
              <a:t>Izlazna kartica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23929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1CE6BB07-86B5-4C5C-8EC9-9D05CBACF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7615" y="542839"/>
            <a:ext cx="1573334" cy="247238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12F184E-98F1-462E-AD1E-67AAB4EFF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Prisjetimo se…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39721DC-9588-435D-9FB0-6176A55911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6" t="25760" r="63083" b="54462"/>
          <a:stretch/>
        </p:blipFill>
        <p:spPr>
          <a:xfrm>
            <a:off x="514903" y="2465772"/>
            <a:ext cx="4411431" cy="210622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C1ADC7E-834E-4FBC-B10A-0F562B27EF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170" t="34175" r="16335" b="35113"/>
          <a:stretch/>
        </p:blipFill>
        <p:spPr>
          <a:xfrm>
            <a:off x="5299582" y="2498175"/>
            <a:ext cx="2254929" cy="210622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19B56B1-9E19-4FA1-BEC9-3DA3EEE7CD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302" t="28666" r="13203" b="39677"/>
          <a:stretch/>
        </p:blipFill>
        <p:spPr>
          <a:xfrm>
            <a:off x="7927759" y="2465772"/>
            <a:ext cx="2254929" cy="2171034"/>
          </a:xfrm>
          <a:prstGeom prst="rect">
            <a:avLst/>
          </a:prstGeom>
        </p:spPr>
      </p:pic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903B269E-BB66-4A5D-8214-83AAE2EE01EC}"/>
              </a:ext>
            </a:extLst>
          </p:cNvPr>
          <p:cNvSpPr/>
          <p:nvPr/>
        </p:nvSpPr>
        <p:spPr>
          <a:xfrm>
            <a:off x="603682" y="2876365"/>
            <a:ext cx="967666" cy="46163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2E80A8A1-DBDA-430D-B4D2-C76A95EFDC33}"/>
              </a:ext>
            </a:extLst>
          </p:cNvPr>
          <p:cNvSpPr/>
          <p:nvPr/>
        </p:nvSpPr>
        <p:spPr>
          <a:xfrm>
            <a:off x="5299582" y="2498175"/>
            <a:ext cx="2254929" cy="21710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63010F36-4916-4BB1-8A6D-9079EBF703CF}"/>
              </a:ext>
            </a:extLst>
          </p:cNvPr>
          <p:cNvSpPr/>
          <p:nvPr/>
        </p:nvSpPr>
        <p:spPr>
          <a:xfrm>
            <a:off x="7927759" y="2498175"/>
            <a:ext cx="2254929" cy="21710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id="{92596B87-9D13-44E1-A360-61D3A436F4A9}"/>
              </a:ext>
            </a:extLst>
          </p:cNvPr>
          <p:cNvCxnSpPr>
            <a:cxnSpLocks/>
          </p:cNvCxnSpPr>
          <p:nvPr/>
        </p:nvCxnSpPr>
        <p:spPr>
          <a:xfrm>
            <a:off x="1571348" y="3107184"/>
            <a:ext cx="4243526" cy="1065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EF3E567D-3637-4D91-8DDA-6C933B751096}"/>
              </a:ext>
            </a:extLst>
          </p:cNvPr>
          <p:cNvSpPr/>
          <p:nvPr/>
        </p:nvSpPr>
        <p:spPr>
          <a:xfrm>
            <a:off x="603682" y="3338004"/>
            <a:ext cx="3852908" cy="9103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9" name="Ravni poveznik sa strelicom 18">
            <a:extLst>
              <a:ext uri="{FF2B5EF4-FFF2-40B4-BE49-F238E27FC236}">
                <a16:creationId xmlns:a16="http://schemas.microsoft.com/office/drawing/2014/main" id="{4D1E434B-4D8A-4260-BF85-E41853A0FA94}"/>
              </a:ext>
            </a:extLst>
          </p:cNvPr>
          <p:cNvCxnSpPr/>
          <p:nvPr/>
        </p:nvCxnSpPr>
        <p:spPr>
          <a:xfrm flipV="1">
            <a:off x="4456590" y="3701988"/>
            <a:ext cx="3737499" cy="4172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D774D82B-1A57-4B82-A9EB-609C9D5F1C61}"/>
              </a:ext>
            </a:extLst>
          </p:cNvPr>
          <p:cNvSpPr txBox="1"/>
          <p:nvPr/>
        </p:nvSpPr>
        <p:spPr>
          <a:xfrm>
            <a:off x="5233235" y="4641968"/>
            <a:ext cx="2321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Postavljanje olovke vidljivom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E43AE54B-1693-4C75-AB61-CD1C17508E8A}"/>
              </a:ext>
            </a:extLst>
          </p:cNvPr>
          <p:cNvSpPr txBox="1"/>
          <p:nvPr/>
        </p:nvSpPr>
        <p:spPr>
          <a:xfrm>
            <a:off x="7830105" y="4648555"/>
            <a:ext cx="2526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Crtanje kvadrata duljine str. 100</a:t>
            </a:r>
          </a:p>
          <a:p>
            <a:r>
              <a:rPr lang="hr-HR" sz="1400" dirty="0"/>
              <a:t>for petljom</a:t>
            </a:r>
          </a:p>
        </p:txBody>
      </p:sp>
      <p:sp>
        <p:nvSpPr>
          <p:cNvPr id="23" name="Naslov 1">
            <a:extLst>
              <a:ext uri="{FF2B5EF4-FFF2-40B4-BE49-F238E27FC236}">
                <a16:creationId xmlns:a16="http://schemas.microsoft.com/office/drawing/2014/main" id="{A02AD2A8-6E8D-4425-A501-3A1B242A2664}"/>
              </a:ext>
            </a:extLst>
          </p:cNvPr>
          <p:cNvSpPr txBox="1">
            <a:spLocks/>
          </p:cNvSpPr>
          <p:nvPr/>
        </p:nvSpPr>
        <p:spPr>
          <a:xfrm>
            <a:off x="603682" y="4907309"/>
            <a:ext cx="10016822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>
                <a:hlinkClick r:id="rId6"/>
              </a:rPr>
              <a:t>Petlja FOR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92020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0E50D83A-27E9-4971-B875-A7F4000426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75" t="45260" r="60607" b="41919"/>
          <a:stretch/>
        </p:blipFill>
        <p:spPr>
          <a:xfrm>
            <a:off x="608958" y="5127789"/>
            <a:ext cx="3865387" cy="114164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7D7C2A5-E061-4841-80FE-B7B8D5DFF2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75" t="45260" r="60607" b="41919"/>
          <a:stretch/>
        </p:blipFill>
        <p:spPr>
          <a:xfrm>
            <a:off x="671103" y="3945386"/>
            <a:ext cx="3865387" cy="114164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Još malo for petlje…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2B5A792-A502-4666-94B9-20E6CF562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75" t="37555" r="60607" b="41914"/>
          <a:stretch/>
        </p:blipFill>
        <p:spPr>
          <a:xfrm>
            <a:off x="608960" y="1965960"/>
            <a:ext cx="3989674" cy="1886949"/>
          </a:xfrm>
          <a:prstGeom prst="rect">
            <a:avLst/>
          </a:prstGeom>
        </p:spPr>
      </p:pic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52694046-D54A-4EC5-AD3A-2D1AE5FC8949}"/>
              </a:ext>
            </a:extLst>
          </p:cNvPr>
          <p:cNvSpPr/>
          <p:nvPr/>
        </p:nvSpPr>
        <p:spPr>
          <a:xfrm>
            <a:off x="608959" y="2711268"/>
            <a:ext cx="3506679" cy="1141641"/>
          </a:xfrm>
          <a:prstGeom prst="roundRect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5A393EC5-A942-4D32-B520-D17E5B1BB9A6}"/>
              </a:ext>
            </a:extLst>
          </p:cNvPr>
          <p:cNvSpPr/>
          <p:nvPr/>
        </p:nvSpPr>
        <p:spPr>
          <a:xfrm>
            <a:off x="608958" y="3893672"/>
            <a:ext cx="3506679" cy="1141641"/>
          </a:xfrm>
          <a:prstGeom prst="roundRect">
            <a:avLst/>
          </a:prstGeom>
          <a:solidFill>
            <a:srgbClr val="236673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9A6E9CDF-2437-4E72-A399-AFD269F353ED}"/>
              </a:ext>
            </a:extLst>
          </p:cNvPr>
          <p:cNvSpPr/>
          <p:nvPr/>
        </p:nvSpPr>
        <p:spPr>
          <a:xfrm>
            <a:off x="608958" y="5076074"/>
            <a:ext cx="3506679" cy="1141641"/>
          </a:xfrm>
          <a:prstGeom prst="roundRect">
            <a:avLst/>
          </a:prstGeom>
          <a:solidFill>
            <a:srgbClr val="7030A0">
              <a:alpha val="862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Strelica: desno 13">
            <a:extLst>
              <a:ext uri="{FF2B5EF4-FFF2-40B4-BE49-F238E27FC236}">
                <a16:creationId xmlns:a16="http://schemas.microsoft.com/office/drawing/2014/main" id="{1213EBE6-C116-4764-9B4D-C377D160043D}"/>
              </a:ext>
            </a:extLst>
          </p:cNvPr>
          <p:cNvSpPr/>
          <p:nvPr/>
        </p:nvSpPr>
        <p:spPr>
          <a:xfrm>
            <a:off x="4295828" y="3062796"/>
            <a:ext cx="1521683" cy="48827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</a:t>
            </a:r>
          </a:p>
        </p:txBody>
      </p:sp>
      <p:sp>
        <p:nvSpPr>
          <p:cNvPr id="16" name="Strelica: desno 15">
            <a:extLst>
              <a:ext uri="{FF2B5EF4-FFF2-40B4-BE49-F238E27FC236}">
                <a16:creationId xmlns:a16="http://schemas.microsoft.com/office/drawing/2014/main" id="{A77EDC98-7317-42AA-A1DE-D2E627368A86}"/>
              </a:ext>
            </a:extLst>
          </p:cNvPr>
          <p:cNvSpPr/>
          <p:nvPr/>
        </p:nvSpPr>
        <p:spPr>
          <a:xfrm>
            <a:off x="4295827" y="4159632"/>
            <a:ext cx="1521683" cy="488272"/>
          </a:xfrm>
          <a:prstGeom prst="rightArrow">
            <a:avLst/>
          </a:prstGeom>
          <a:solidFill>
            <a:srgbClr val="91BA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</a:t>
            </a:r>
          </a:p>
        </p:txBody>
      </p:sp>
      <p:sp>
        <p:nvSpPr>
          <p:cNvPr id="17" name="Strelica: desno 16">
            <a:extLst>
              <a:ext uri="{FF2B5EF4-FFF2-40B4-BE49-F238E27FC236}">
                <a16:creationId xmlns:a16="http://schemas.microsoft.com/office/drawing/2014/main" id="{28F495A6-234F-48C4-BCFC-64EBB4561C3D}"/>
              </a:ext>
            </a:extLst>
          </p:cNvPr>
          <p:cNvSpPr/>
          <p:nvPr/>
        </p:nvSpPr>
        <p:spPr>
          <a:xfrm>
            <a:off x="4295826" y="5273806"/>
            <a:ext cx="1521683" cy="4882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</a:t>
            </a: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7CE89A31-352C-41FA-9DB4-60A71E0F9C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42" t="43495" r="16917" b="36727"/>
          <a:stretch/>
        </p:blipFill>
        <p:spPr>
          <a:xfrm>
            <a:off x="6029733" y="2589025"/>
            <a:ext cx="1358283" cy="1356361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443DB938-0A65-495A-993D-06E424170C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479" t="16829" r="6869" b="62248"/>
          <a:stretch/>
        </p:blipFill>
        <p:spPr>
          <a:xfrm>
            <a:off x="5997700" y="3798742"/>
            <a:ext cx="2396020" cy="1434929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5CBA4194-AFCA-4089-88E7-77DFDB0CE6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087" t="40328" r="45461" b="42971"/>
          <a:stretch/>
        </p:blipFill>
        <p:spPr>
          <a:xfrm>
            <a:off x="5817509" y="5146035"/>
            <a:ext cx="3346883" cy="1193357"/>
          </a:xfrm>
          <a:prstGeom prst="rect">
            <a:avLst/>
          </a:prstGeom>
        </p:spPr>
      </p:pic>
      <p:sp>
        <p:nvSpPr>
          <p:cNvPr id="26" name="TekstniOkvir 25">
            <a:extLst>
              <a:ext uri="{FF2B5EF4-FFF2-40B4-BE49-F238E27FC236}">
                <a16:creationId xmlns:a16="http://schemas.microsoft.com/office/drawing/2014/main" id="{FEC9167E-6D60-4844-A00C-1E808296E512}"/>
              </a:ext>
            </a:extLst>
          </p:cNvPr>
          <p:cNvSpPr txBox="1"/>
          <p:nvPr/>
        </p:nvSpPr>
        <p:spPr>
          <a:xfrm>
            <a:off x="7388016" y="2720710"/>
            <a:ext cx="3256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/>
              <a:t>For petljom crta </a:t>
            </a:r>
            <a:r>
              <a:rPr lang="hr-HR" sz="1600" b="1" dirty="0"/>
              <a:t>prvi kvadrat</a:t>
            </a:r>
            <a:r>
              <a:rPr lang="hr-HR" sz="1600" dirty="0"/>
              <a:t>.</a:t>
            </a:r>
          </a:p>
          <a:p>
            <a:r>
              <a:rPr lang="hr-HR" sz="1600" dirty="0"/>
              <a:t>Naredbom </a:t>
            </a:r>
            <a:r>
              <a:rPr lang="hr-HR" sz="1600" b="1" dirty="0" err="1"/>
              <a:t>fd</a:t>
            </a:r>
            <a:r>
              <a:rPr lang="hr-HR" sz="1600" b="1" dirty="0"/>
              <a:t>(50) </a:t>
            </a:r>
            <a:r>
              <a:rPr lang="hr-HR" sz="1600" dirty="0"/>
              <a:t>olovka se </a:t>
            </a:r>
          </a:p>
          <a:p>
            <a:r>
              <a:rPr lang="hr-HR" sz="1600" dirty="0"/>
              <a:t>pomakne u donji desni kut kvadrata.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69BFED46-AD7A-4540-B96D-14E29166BCF5}"/>
              </a:ext>
            </a:extLst>
          </p:cNvPr>
          <p:cNvSpPr txBox="1"/>
          <p:nvPr/>
        </p:nvSpPr>
        <p:spPr>
          <a:xfrm>
            <a:off x="9006556" y="5188715"/>
            <a:ext cx="25384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/>
              <a:t>Ponavljanjem bloka naredbi</a:t>
            </a:r>
          </a:p>
          <a:p>
            <a:r>
              <a:rPr lang="hr-HR" sz="1600" dirty="0"/>
              <a:t> više puta, nacrtat će se</a:t>
            </a:r>
          </a:p>
          <a:p>
            <a:r>
              <a:rPr lang="hr-HR" sz="1600" dirty="0"/>
              <a:t> niz kvadrata.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486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16" grpId="0" animBg="1"/>
      <p:bldP spid="17" grpId="0" animBg="1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Pravilo crtanja niza likova</a:t>
            </a:r>
            <a:br>
              <a:rPr lang="hr-HR" dirty="0">
                <a:solidFill>
                  <a:schemeClr val="accent1">
                    <a:lumMod val="50000"/>
                  </a:schemeClr>
                </a:solidFill>
              </a:rPr>
            </a:b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613038"/>
            <a:ext cx="10515600" cy="350937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3500" dirty="0">
                <a:solidFill>
                  <a:schemeClr val="accent1">
                    <a:lumMod val="50000"/>
                  </a:schemeClr>
                </a:solidFill>
              </a:rPr>
              <a:t>Kod crtanja niza likova možemo uočiti i jednostavno </a:t>
            </a:r>
            <a:r>
              <a:rPr lang="hr-HR" sz="3500" b="1" dirty="0">
                <a:solidFill>
                  <a:schemeClr val="accent1">
                    <a:lumMod val="50000"/>
                  </a:schemeClr>
                </a:solidFill>
              </a:rPr>
              <a:t>pravilo:</a:t>
            </a:r>
          </a:p>
          <a:p>
            <a:pPr marL="0" indent="0">
              <a:buNone/>
            </a:pPr>
            <a:endParaRPr lang="hr-HR" sz="35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r-HR" sz="4300" dirty="0">
                <a:solidFill>
                  <a:schemeClr val="accent1">
                    <a:lumMod val="50000"/>
                  </a:schemeClr>
                </a:solidFill>
              </a:rPr>
              <a:t> nacrtaj lik</a:t>
            </a:r>
          </a:p>
          <a:p>
            <a:r>
              <a:rPr lang="hr-HR" sz="4300" dirty="0">
                <a:solidFill>
                  <a:schemeClr val="accent1">
                    <a:lumMod val="50000"/>
                  </a:schemeClr>
                </a:solidFill>
              </a:rPr>
              <a:t> pomakni olovku</a:t>
            </a:r>
          </a:p>
          <a:p>
            <a:r>
              <a:rPr lang="hr-HR" sz="4300" dirty="0">
                <a:solidFill>
                  <a:schemeClr val="accent1">
                    <a:lumMod val="50000"/>
                  </a:schemeClr>
                </a:solidFill>
              </a:rPr>
              <a:t> ponavljaj te radnje</a:t>
            </a:r>
          </a:p>
        </p:txBody>
      </p:sp>
    </p:spTree>
    <p:extLst>
      <p:ext uri="{BB962C8B-B14F-4D97-AF65-F5344CB8AC3E}">
        <p14:creationId xmlns:p14="http://schemas.microsoft.com/office/powerpoint/2010/main" val="12417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avokutnik 17">
            <a:extLst>
              <a:ext uri="{FF2B5EF4-FFF2-40B4-BE49-F238E27FC236}">
                <a16:creationId xmlns:a16="http://schemas.microsoft.com/office/drawing/2014/main" id="{559FB8DB-A887-4808-AAA0-A4E0BFF2911C}"/>
              </a:ext>
            </a:extLst>
          </p:cNvPr>
          <p:cNvSpPr/>
          <p:nvPr/>
        </p:nvSpPr>
        <p:spPr>
          <a:xfrm>
            <a:off x="838199" y="3094182"/>
            <a:ext cx="4038601" cy="329738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Ugniježđena petlja</a:t>
            </a:r>
            <a:br>
              <a:rPr lang="hr-HR" dirty="0">
                <a:solidFill>
                  <a:schemeClr val="accent1">
                    <a:lumMod val="50000"/>
                  </a:schemeClr>
                </a:solidFill>
              </a:rPr>
            </a:b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613039"/>
            <a:ext cx="10515600" cy="1378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>
                <a:solidFill>
                  <a:schemeClr val="accent1">
                    <a:lumMod val="50000"/>
                  </a:schemeClr>
                </a:solidFill>
              </a:rPr>
              <a:t>Uporaba petlje unutar neke druge petlje naziva se </a:t>
            </a:r>
            <a:r>
              <a:rPr lang="hr-HR" sz="2800" b="1" dirty="0">
                <a:solidFill>
                  <a:schemeClr val="accent1">
                    <a:lumMod val="50000"/>
                  </a:schemeClr>
                </a:solidFill>
              </a:rPr>
              <a:t>ugniježđena petlja</a:t>
            </a:r>
            <a:r>
              <a:rPr lang="hr-HR" sz="2800" dirty="0">
                <a:solidFill>
                  <a:schemeClr val="accent1">
                    <a:lumMod val="50000"/>
                  </a:schemeClr>
                </a:solidFill>
              </a:rPr>
              <a:t>. Unutarnja petlja izvrši sva ponavljanja za svaku vrijednost indeksa vanjske petlje.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5A167DE-8775-443B-8F99-6DE171353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2" y="3587301"/>
            <a:ext cx="3821290" cy="2352217"/>
          </a:xfrm>
          <a:prstGeom prst="rect">
            <a:avLst/>
          </a:prstGeom>
        </p:spPr>
      </p:pic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F37EF1BF-8D17-4AA7-8861-C7FCD17C009E}"/>
              </a:ext>
            </a:extLst>
          </p:cNvPr>
          <p:cNvCxnSpPr/>
          <p:nvPr/>
        </p:nvCxnSpPr>
        <p:spPr>
          <a:xfrm>
            <a:off x="4267200" y="4470400"/>
            <a:ext cx="15886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>
            <a:extLst>
              <a:ext uri="{FF2B5EF4-FFF2-40B4-BE49-F238E27FC236}">
                <a16:creationId xmlns:a16="http://schemas.microsoft.com/office/drawing/2014/main" id="{411F5190-95EC-4713-8F38-82DD2396EF17}"/>
              </a:ext>
            </a:extLst>
          </p:cNvPr>
          <p:cNvSpPr txBox="1"/>
          <p:nvPr/>
        </p:nvSpPr>
        <p:spPr>
          <a:xfrm>
            <a:off x="5948641" y="4285734"/>
            <a:ext cx="146815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/>
              <a:t>Ponovi 3 puta</a:t>
            </a:r>
          </a:p>
        </p:txBody>
      </p: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4A63C4F6-D323-4D14-94EC-46E4DF321983}"/>
              </a:ext>
            </a:extLst>
          </p:cNvPr>
          <p:cNvCxnSpPr/>
          <p:nvPr/>
        </p:nvCxnSpPr>
        <p:spPr>
          <a:xfrm>
            <a:off x="4664364" y="4876800"/>
            <a:ext cx="11914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8ED4B97-569E-478A-9BAC-8A2F16DC6DB2}"/>
              </a:ext>
            </a:extLst>
          </p:cNvPr>
          <p:cNvSpPr txBox="1"/>
          <p:nvPr/>
        </p:nvSpPr>
        <p:spPr>
          <a:xfrm>
            <a:off x="5948641" y="4692134"/>
            <a:ext cx="142218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/>
              <a:t>Crtaj kvadrat</a:t>
            </a:r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A4BBB879-FC43-4E79-B55E-3933F8378901}"/>
              </a:ext>
            </a:extLst>
          </p:cNvPr>
          <p:cNvSpPr/>
          <p:nvPr/>
        </p:nvSpPr>
        <p:spPr>
          <a:xfrm>
            <a:off x="953912" y="4285734"/>
            <a:ext cx="3220502" cy="369319"/>
          </a:xfrm>
          <a:prstGeom prst="roundRect">
            <a:avLst/>
          </a:prstGeom>
          <a:noFill/>
          <a:ln>
            <a:solidFill>
              <a:srgbClr val="F7FA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9A62F2AE-D127-407E-962F-D104FCF26330}"/>
              </a:ext>
            </a:extLst>
          </p:cNvPr>
          <p:cNvSpPr/>
          <p:nvPr/>
        </p:nvSpPr>
        <p:spPr>
          <a:xfrm>
            <a:off x="1254306" y="4692134"/>
            <a:ext cx="3220502" cy="738848"/>
          </a:xfrm>
          <a:prstGeom prst="roundRect">
            <a:avLst/>
          </a:prstGeom>
          <a:noFill/>
          <a:ln>
            <a:solidFill>
              <a:srgbClr val="F7FA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8BAF9A80-8C4C-4A3A-B79F-C614A4D18BFF}"/>
              </a:ext>
            </a:extLst>
          </p:cNvPr>
          <p:cNvSpPr/>
          <p:nvPr/>
        </p:nvSpPr>
        <p:spPr>
          <a:xfrm>
            <a:off x="1254306" y="5430982"/>
            <a:ext cx="1193330" cy="328904"/>
          </a:xfrm>
          <a:prstGeom prst="roundRect">
            <a:avLst/>
          </a:prstGeom>
          <a:noFill/>
          <a:ln>
            <a:solidFill>
              <a:srgbClr val="F7FA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id="{C9D5AEB4-C0C6-4418-B6C1-3A3E4853014C}"/>
              </a:ext>
            </a:extLst>
          </p:cNvPr>
          <p:cNvCxnSpPr/>
          <p:nvPr/>
        </p:nvCxnSpPr>
        <p:spPr>
          <a:xfrm>
            <a:off x="2748030" y="5578764"/>
            <a:ext cx="31078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F349961D-B82B-4723-BE62-86707A9D8A76}"/>
              </a:ext>
            </a:extLst>
          </p:cNvPr>
          <p:cNvSpPr txBox="1"/>
          <p:nvPr/>
        </p:nvSpPr>
        <p:spPr>
          <a:xfrm>
            <a:off x="5948641" y="5430982"/>
            <a:ext cx="170700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/>
              <a:t>Pomakni olovku</a:t>
            </a:r>
          </a:p>
        </p:txBody>
      </p:sp>
    </p:spTree>
    <p:extLst>
      <p:ext uri="{BB962C8B-B14F-4D97-AF65-F5344CB8AC3E}">
        <p14:creationId xmlns:p14="http://schemas.microsoft.com/office/powerpoint/2010/main" val="301064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1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777033"/>
            <a:ext cx="10515600" cy="908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</a:rPr>
              <a:t>Dopunite prethodni program tako da kvadrati budu poredani dijagonalno u desnu stranu kao na grafičkom zaslonu.  </a:t>
            </a:r>
          </a:p>
        </p:txBody>
      </p:sp>
      <p:sp>
        <p:nvSpPr>
          <p:cNvPr id="8" name="Pravokutnik 7"/>
          <p:cNvSpPr/>
          <p:nvPr/>
        </p:nvSpPr>
        <p:spPr>
          <a:xfrm>
            <a:off x="1763485" y="3853898"/>
            <a:ext cx="22755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Grafički zaslon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635" y="2252358"/>
            <a:ext cx="3629025" cy="3200400"/>
          </a:xfrm>
          <a:prstGeom prst="rect">
            <a:avLst/>
          </a:prstGeom>
        </p:spPr>
      </p:pic>
      <p:sp>
        <p:nvSpPr>
          <p:cNvPr id="6" name="Strelica: zakrivljeno prema gore 5">
            <a:extLst>
              <a:ext uri="{FF2B5EF4-FFF2-40B4-BE49-F238E27FC236}">
                <a16:creationId xmlns:a16="http://schemas.microsoft.com/office/drawing/2014/main" id="{735A6330-0A95-4B88-BACE-EF0E2BDEDD4B}"/>
              </a:ext>
            </a:extLst>
          </p:cNvPr>
          <p:cNvSpPr/>
          <p:nvPr/>
        </p:nvSpPr>
        <p:spPr>
          <a:xfrm rot="18218120">
            <a:off x="7035916" y="5255632"/>
            <a:ext cx="417300" cy="265594"/>
          </a:xfrm>
          <a:prstGeom prst="curvedUpArrow">
            <a:avLst>
              <a:gd name="adj1" fmla="val 25000"/>
              <a:gd name="adj2" fmla="val 50000"/>
              <a:gd name="adj3" fmla="val 6779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7" name="Strelica: zakrivljeno prema dolje 6">
            <a:extLst>
              <a:ext uri="{FF2B5EF4-FFF2-40B4-BE49-F238E27FC236}">
                <a16:creationId xmlns:a16="http://schemas.microsoft.com/office/drawing/2014/main" id="{8D21A93E-90CF-4094-BBD5-5E1CD9493C18}"/>
              </a:ext>
            </a:extLst>
          </p:cNvPr>
          <p:cNvSpPr/>
          <p:nvPr/>
        </p:nvSpPr>
        <p:spPr>
          <a:xfrm rot="16565963">
            <a:off x="6730827" y="4154851"/>
            <a:ext cx="333501" cy="24029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9" name="Strelica: desno 8">
            <a:extLst>
              <a:ext uri="{FF2B5EF4-FFF2-40B4-BE49-F238E27FC236}">
                <a16:creationId xmlns:a16="http://schemas.microsoft.com/office/drawing/2014/main" id="{8E6DAFD9-E8CE-44B5-BB66-7CA9BA1849C4}"/>
              </a:ext>
            </a:extLst>
          </p:cNvPr>
          <p:cNvSpPr/>
          <p:nvPr/>
        </p:nvSpPr>
        <p:spPr>
          <a:xfrm>
            <a:off x="6168149" y="5389558"/>
            <a:ext cx="819705" cy="1509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Strelica: desno 10">
            <a:extLst>
              <a:ext uri="{FF2B5EF4-FFF2-40B4-BE49-F238E27FC236}">
                <a16:creationId xmlns:a16="http://schemas.microsoft.com/office/drawing/2014/main" id="{E892A130-D48C-4FE8-A299-395219EDC9CB}"/>
              </a:ext>
            </a:extLst>
          </p:cNvPr>
          <p:cNvSpPr/>
          <p:nvPr/>
        </p:nvSpPr>
        <p:spPr>
          <a:xfrm rot="16200000">
            <a:off x="6828160" y="4722072"/>
            <a:ext cx="688515" cy="1442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Jednakokračni trokut 11">
            <a:extLst>
              <a:ext uri="{FF2B5EF4-FFF2-40B4-BE49-F238E27FC236}">
                <a16:creationId xmlns:a16="http://schemas.microsoft.com/office/drawing/2014/main" id="{1800A5C9-C9F0-4BA4-9CA9-45B75270D3FB}"/>
              </a:ext>
            </a:extLst>
          </p:cNvPr>
          <p:cNvSpPr/>
          <p:nvPr/>
        </p:nvSpPr>
        <p:spPr>
          <a:xfrm rot="5400000">
            <a:off x="6025573" y="5217250"/>
            <a:ext cx="285153" cy="144299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47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2</a:t>
            </a:r>
          </a:p>
        </p:txBody>
      </p:sp>
      <p:sp>
        <p:nvSpPr>
          <p:cNvPr id="7" name="Rezervirano mjesto sadržaja 2"/>
          <p:cNvSpPr>
            <a:spLocks noGrp="1"/>
          </p:cNvSpPr>
          <p:nvPr>
            <p:ph idx="1"/>
          </p:nvPr>
        </p:nvSpPr>
        <p:spPr>
          <a:xfrm>
            <a:off x="838199" y="1613039"/>
            <a:ext cx="10515600" cy="908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</a:rPr>
              <a:t>Napravi program koji će nacrtati niz od </a:t>
            </a:r>
            <a:r>
              <a:rPr lang="hr-HR" sz="2400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</a:rPr>
              <a:t> kvadrata duljine stranice </a:t>
            </a:r>
            <a:r>
              <a:rPr lang="hr-HR" sz="2400" b="1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</a:rPr>
              <a:t> koristeći </a:t>
            </a:r>
            <a:r>
              <a:rPr lang="hr-HR" sz="2400" b="1" dirty="0">
                <a:solidFill>
                  <a:schemeClr val="accent1">
                    <a:lumMod val="50000"/>
                  </a:schemeClr>
                </a:solidFill>
              </a:rPr>
              <a:t>ugniježđenu petlju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</a:rPr>
              <a:t>.  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838199" y="3109315"/>
            <a:ext cx="10155603" cy="2092790"/>
            <a:chOff x="838199" y="3109315"/>
            <a:chExt cx="10155603" cy="2092790"/>
          </a:xfrm>
        </p:grpSpPr>
        <p:sp>
          <p:nvSpPr>
            <p:cNvPr id="8" name="Pravokutnik 7"/>
            <p:cNvSpPr/>
            <p:nvPr/>
          </p:nvSpPr>
          <p:spPr>
            <a:xfrm>
              <a:off x="838199" y="3109315"/>
              <a:ext cx="227555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r-HR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Grafički zaslon</a:t>
              </a:r>
            </a:p>
          </p:txBody>
        </p:sp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7668" y="3833527"/>
              <a:ext cx="4877254" cy="7743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7490" y="3703959"/>
              <a:ext cx="4406312" cy="14981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5825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90ACCD-FB42-48A1-8189-0BA891BD7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Računalno rješenje: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5366959-E487-48CC-84EC-6650F83B9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82" t="26020" r="42257" b="42394"/>
          <a:stretch/>
        </p:blipFill>
        <p:spPr>
          <a:xfrm>
            <a:off x="1287263" y="1965960"/>
            <a:ext cx="8221670" cy="340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66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2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613039"/>
            <a:ext cx="10515600" cy="908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</a:rPr>
              <a:t>Napravimo program koji će nacrtati niz od </a:t>
            </a:r>
            <a:r>
              <a:rPr lang="hr-HR" sz="2400" b="1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</a:rPr>
              <a:t> trokuta duljine stranice </a:t>
            </a:r>
            <a:r>
              <a:rPr lang="hr-HR" sz="2400" b="1" dirty="0">
                <a:solidFill>
                  <a:schemeClr val="accent1">
                    <a:lumMod val="50000"/>
                  </a:schemeClr>
                </a:solidFill>
              </a:rPr>
              <a:t>50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</a:rPr>
              <a:t> koristeći ugniježđenu petlju.  </a:t>
            </a:r>
          </a:p>
        </p:txBody>
      </p:sp>
      <p:grpSp>
        <p:nvGrpSpPr>
          <p:cNvPr id="15" name="Grupa 14"/>
          <p:cNvGrpSpPr/>
          <p:nvPr/>
        </p:nvGrpSpPr>
        <p:grpSpPr>
          <a:xfrm>
            <a:off x="7302137" y="2710193"/>
            <a:ext cx="3566160" cy="2846315"/>
            <a:chOff x="7302137" y="2710193"/>
            <a:chExt cx="3566160" cy="2846315"/>
          </a:xfrm>
        </p:grpSpPr>
        <p:sp>
          <p:nvSpPr>
            <p:cNvPr id="8" name="Pravokutnik 7"/>
            <p:cNvSpPr/>
            <p:nvPr/>
          </p:nvSpPr>
          <p:spPr>
            <a:xfrm>
              <a:off x="7302137" y="2710193"/>
              <a:ext cx="227555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r-HR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Grafički zaslon</a:t>
              </a:r>
            </a:p>
          </p:txBody>
        </p:sp>
        <p:pic>
          <p:nvPicPr>
            <p:cNvPr id="13" name="Slika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0465" y="4494909"/>
              <a:ext cx="3170451" cy="10615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Slika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00465" y="3519328"/>
              <a:ext cx="3467832" cy="6294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9" name="Slika 8">
            <a:extLst>
              <a:ext uri="{FF2B5EF4-FFF2-40B4-BE49-F238E27FC236}">
                <a16:creationId xmlns:a16="http://schemas.microsoft.com/office/drawing/2014/main" id="{964EEDED-7369-4F3D-914D-E22021854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0" y="2574228"/>
            <a:ext cx="5721838" cy="314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eljno">
  <a:themeElements>
    <a:clrScheme name="Temeljno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Temelj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melj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TM03457444[[fn=Temeljno]]</Template>
  <TotalTime>504</TotalTime>
  <Words>224</Words>
  <Application>Microsoft Office PowerPoint</Application>
  <PresentationFormat>Široki zaslon</PresentationFormat>
  <Paragraphs>40</Paragraphs>
  <Slides>11</Slides>
  <Notes>0</Notes>
  <HiddenSlides>1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3" baseType="lpstr">
      <vt:lpstr>Corbel</vt:lpstr>
      <vt:lpstr>Temeljno</vt:lpstr>
      <vt:lpstr>Kornjačina grafika </vt:lpstr>
      <vt:lpstr>Prisjetimo se…</vt:lpstr>
      <vt:lpstr>Još malo for petlje…</vt:lpstr>
      <vt:lpstr>Pravilo crtanja niza likova </vt:lpstr>
      <vt:lpstr>Ugniježđena petlja </vt:lpstr>
      <vt:lpstr>ZADATAK 1</vt:lpstr>
      <vt:lpstr>ZADATAK 2</vt:lpstr>
      <vt:lpstr>Računalno rješenje:</vt:lpstr>
      <vt:lpstr>PRIMJER 2</vt:lpstr>
      <vt:lpstr>Vježba – NL  1. Niz od 5 šesterokuta 2. Rotirani šesterokut 3. Igra s kornjačom 4. Ugniježđena petlja 5. Kvadrati u kvadratu 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Mirela Mareljić Babić</dc:creator>
  <cp:lastModifiedBy>Mirela</cp:lastModifiedBy>
  <cp:revision>55</cp:revision>
  <dcterms:created xsi:type="dcterms:W3CDTF">2021-04-08T02:08:44Z</dcterms:created>
  <dcterms:modified xsi:type="dcterms:W3CDTF">2023-02-20T19:09:12Z</dcterms:modified>
</cp:coreProperties>
</file>